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62" r:id="rId4"/>
    <p:sldId id="311" r:id="rId5"/>
    <p:sldId id="265" r:id="rId6"/>
    <p:sldId id="270" r:id="rId7"/>
    <p:sldId id="30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29"/>
    <p:restoredTop sz="62371"/>
  </p:normalViewPr>
  <p:slideViewPr>
    <p:cSldViewPr snapToGrid="0" snapToObjects="1">
      <p:cViewPr>
        <p:scale>
          <a:sx n="111" d="100"/>
          <a:sy n="111" d="100"/>
        </p:scale>
        <p:origin x="175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9D61B-A08B-AE41-822A-B7FE27818CC0}" type="datetimeFigureOut">
              <a:rPr lang="en-US" smtClean="0"/>
              <a:t>10/8/18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CACBF-C8DA-4549-8FD3-0088CEB75FB4}" type="slidenum">
              <a:rPr lang="en-US" smtClean="0"/>
              <a:t>‹#›</a:t>
            </a:fld>
            <a:endParaRPr lang="en-US"/>
          </a:p>
        </p:txBody>
      </p:sp>
    </p:spTree>
    <p:extLst>
      <p:ext uri="{BB962C8B-B14F-4D97-AF65-F5344CB8AC3E}">
        <p14:creationId xmlns:p14="http://schemas.microsoft.com/office/powerpoint/2010/main" val="3501697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CACBF-C8DA-4549-8FD3-0088CEB75FB4}" type="slidenum">
              <a:rPr lang="en-US" smtClean="0"/>
              <a:t>2</a:t>
            </a:fld>
            <a:endParaRPr lang="en-US"/>
          </a:p>
        </p:txBody>
      </p:sp>
    </p:spTree>
    <p:extLst>
      <p:ext uri="{BB962C8B-B14F-4D97-AF65-F5344CB8AC3E}">
        <p14:creationId xmlns:p14="http://schemas.microsoft.com/office/powerpoint/2010/main" val="160974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CACBF-C8DA-4549-8FD3-0088CEB75FB4}" type="slidenum">
              <a:rPr lang="en-US" smtClean="0"/>
              <a:t>3</a:t>
            </a:fld>
            <a:endParaRPr lang="en-US"/>
          </a:p>
        </p:txBody>
      </p:sp>
    </p:spTree>
    <p:extLst>
      <p:ext uri="{BB962C8B-B14F-4D97-AF65-F5344CB8AC3E}">
        <p14:creationId xmlns:p14="http://schemas.microsoft.com/office/powerpoint/2010/main" val="431616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CACBF-C8DA-4549-8FD3-0088CEB75FB4}" type="slidenum">
              <a:rPr lang="en-US" smtClean="0"/>
              <a:t>5</a:t>
            </a:fld>
            <a:endParaRPr lang="en-US"/>
          </a:p>
        </p:txBody>
      </p:sp>
    </p:spTree>
    <p:extLst>
      <p:ext uri="{BB962C8B-B14F-4D97-AF65-F5344CB8AC3E}">
        <p14:creationId xmlns:p14="http://schemas.microsoft.com/office/powerpoint/2010/main" val="240211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demographics of the populations being studied include addiction and recovery clients; youth in crisis; attorneys and members of the legal profession; pre-teens, teens and family members; dentists; and small business owners. All surveys collected are being included in the data analysis.    </a:t>
            </a:r>
          </a:p>
          <a:p>
            <a:endParaRPr lang="en-US" dirty="0"/>
          </a:p>
          <a:p>
            <a:r>
              <a:rPr lang="en-US" dirty="0"/>
              <a:t>The information on this infographic represents 180 survey results from the above population mix.  </a:t>
            </a:r>
          </a:p>
          <a:p>
            <a:endParaRPr lang="en-US" dirty="0"/>
          </a:p>
          <a:p>
            <a:r>
              <a:rPr lang="en-US" dirty="0"/>
              <a:t>Study is in process through 1/1/2019. Conducted by: Jaclyn S. </a:t>
            </a:r>
            <a:r>
              <a:rPr lang="en-US" dirty="0" err="1"/>
              <a:t>Manzione</a:t>
            </a:r>
            <a:r>
              <a:rPr lang="en-US" dirty="0"/>
              <a:t>, M.S., EGCM Certified Practitioner, Lead Analyst  G. Thomas </a:t>
            </a:r>
            <a:r>
              <a:rPr lang="en-US" dirty="0" err="1"/>
              <a:t>Manzione</a:t>
            </a:r>
            <a:r>
              <a:rPr lang="en-US" dirty="0"/>
              <a:t>, Ph.D., LPC, Analyst</a:t>
            </a:r>
          </a:p>
          <a:p>
            <a:r>
              <a:rPr lang="en-US" dirty="0"/>
              <a:t> </a:t>
            </a:r>
          </a:p>
          <a:p>
            <a:r>
              <a:rPr lang="en-US" dirty="0"/>
              <a:t>See abstract below for more details.</a:t>
            </a:r>
          </a:p>
          <a:p>
            <a:endParaRPr lang="en-US" dirty="0"/>
          </a:p>
          <a:p>
            <a:r>
              <a:rPr lang="en-US" sz="1200" kern="1200" dirty="0">
                <a:solidFill>
                  <a:schemeClr val="tx1"/>
                </a:solidFill>
                <a:effectLst/>
                <a:latin typeface="+mn-lt"/>
                <a:ea typeface="+mn-ea"/>
                <a:cs typeface="+mn-cs"/>
              </a:rPr>
              <a:t>STUDY TITLE: Quantifying Outcomes of the Equine Gestalt Coaching Method in 2018 on Multiple, Diverse Populations</a:t>
            </a:r>
          </a:p>
          <a:p>
            <a:r>
              <a:rPr lang="en-US" sz="1200" kern="1200" dirty="0">
                <a:solidFill>
                  <a:schemeClr val="tx1"/>
                </a:solidFill>
                <a:effectLst/>
                <a:latin typeface="+mn-lt"/>
                <a:ea typeface="+mn-ea"/>
                <a:cs typeface="+mn-cs"/>
              </a:rPr>
              <a:t>BACKGROUND &amp; STATEMENT OF PROBLEM: The Equine Gestalt Coaching Method® was developed by Melisa Pearce in 1989. The experiential nature of the method involves the horse as an active partner with the coach in the client’s exploratory journey. The integrative approach of the equine-coach partnership and Gestalt methodology assists the client in their healing process. This research project is designed to demonstrate the efficacy of the Method on multiple, diverse populations.</a:t>
            </a:r>
          </a:p>
          <a:p>
            <a:r>
              <a:rPr lang="en-US" sz="1200" kern="1200" dirty="0">
                <a:solidFill>
                  <a:schemeClr val="tx1"/>
                </a:solidFill>
                <a:effectLst/>
                <a:latin typeface="+mn-lt"/>
                <a:ea typeface="+mn-ea"/>
                <a:cs typeface="+mn-cs"/>
              </a:rPr>
              <a:t>STUDY AIM &amp; OBJECTIVES/DURATION OF STUDY: Our twelve month long study (2018) currently in process, examines the relationship between the EGC Method and the feelings/emotions of our clients, clients’ perception of the quality of services received and clients’ continuing interest in participation in the Method.</a:t>
            </a:r>
          </a:p>
          <a:p>
            <a:r>
              <a:rPr lang="en-US" sz="1200" kern="1200" dirty="0">
                <a:solidFill>
                  <a:schemeClr val="tx1"/>
                </a:solidFill>
                <a:effectLst/>
                <a:latin typeface="+mn-lt"/>
                <a:ea typeface="+mn-ea"/>
                <a:cs typeface="+mn-cs"/>
              </a:rPr>
              <a:t>STUDY DESIGN/DATA COLLECTION METHOD: Data is being collected at the conclusion of each EGCM session by six EGCM certified coaching practitioners, all who serve differing populations, using a Likert Item questionnaire that represents each client’s scaled responses to four questions.  </a:t>
            </a:r>
          </a:p>
          <a:p>
            <a:r>
              <a:rPr lang="en-US" sz="1200" kern="1200" dirty="0">
                <a:solidFill>
                  <a:schemeClr val="tx1"/>
                </a:solidFill>
                <a:effectLst/>
                <a:latin typeface="+mn-lt"/>
                <a:ea typeface="+mn-ea"/>
                <a:cs typeface="+mn-cs"/>
              </a:rPr>
              <a:t>STUDY POPULATION &amp; SAMPLING: The demographics of the populations being studied include addiction and recovery clients, youth in crisis, attorneys and members of the legal profession, pre-teens, teens and family members, Dentists and Small Business Owners. All surveys collected are being included in the data analysis.    </a:t>
            </a:r>
          </a:p>
          <a:p>
            <a:r>
              <a:rPr lang="en-US" sz="1200" kern="1200" dirty="0">
                <a:solidFill>
                  <a:schemeClr val="tx1"/>
                </a:solidFill>
                <a:effectLst/>
                <a:latin typeface="+mn-lt"/>
                <a:ea typeface="+mn-ea"/>
                <a:cs typeface="+mn-cs"/>
              </a:rPr>
              <a:t>DATA ANALYSIS/OUTCOME/RESULTS: A frequency analysis of the sample data is identifying the statistical Mode (most repeated response) for each Likert Item question on the questionnaire. Data from each individual population surveyed is being analyzed separately then combined and subjected to a summary analysis. The study will continue through the end of the year. At that time, the results of the final summary analysis will be reported via descriptive statistics.</a:t>
            </a:r>
          </a:p>
          <a:p>
            <a:r>
              <a:rPr lang="en-US" sz="1200" kern="1200" dirty="0">
                <a:solidFill>
                  <a:schemeClr val="tx1"/>
                </a:solidFill>
                <a:effectLst/>
                <a:latin typeface="+mn-lt"/>
                <a:ea typeface="+mn-ea"/>
                <a:cs typeface="+mn-cs"/>
              </a:rPr>
              <a:t>Submitted By: </a:t>
            </a:r>
          </a:p>
          <a:p>
            <a:r>
              <a:rPr lang="en-US" sz="1200" kern="1200" dirty="0">
                <a:solidFill>
                  <a:schemeClr val="tx1"/>
                </a:solidFill>
                <a:effectLst/>
                <a:latin typeface="+mn-lt"/>
                <a:ea typeface="+mn-ea"/>
                <a:cs typeface="+mn-cs"/>
              </a:rPr>
              <a:t>Jaclyn S. </a:t>
            </a:r>
            <a:r>
              <a:rPr lang="en-US" sz="1200" kern="1200" dirty="0" err="1">
                <a:solidFill>
                  <a:schemeClr val="tx1"/>
                </a:solidFill>
                <a:effectLst/>
                <a:latin typeface="+mn-lt"/>
                <a:ea typeface="+mn-ea"/>
                <a:cs typeface="+mn-cs"/>
              </a:rPr>
              <a:t>Manzione</a:t>
            </a:r>
            <a:r>
              <a:rPr lang="en-US" sz="1200" kern="1200" dirty="0">
                <a:solidFill>
                  <a:schemeClr val="tx1"/>
                </a:solidFill>
                <a:effectLst/>
                <a:latin typeface="+mn-lt"/>
                <a:ea typeface="+mn-ea"/>
                <a:cs typeface="+mn-cs"/>
              </a:rPr>
              <a:t>, M.S., EGCM Certified Practitioner, Lead Analyst </a:t>
            </a:r>
          </a:p>
          <a:p>
            <a:r>
              <a:rPr lang="en-US" sz="1200" kern="1200" dirty="0">
                <a:solidFill>
                  <a:schemeClr val="tx1"/>
                </a:solidFill>
                <a:effectLst/>
                <a:latin typeface="+mn-lt"/>
                <a:ea typeface="+mn-ea"/>
                <a:cs typeface="+mn-cs"/>
              </a:rPr>
              <a:t>G. Thomas </a:t>
            </a:r>
            <a:r>
              <a:rPr lang="en-US" sz="1200" kern="1200" dirty="0" err="1">
                <a:solidFill>
                  <a:schemeClr val="tx1"/>
                </a:solidFill>
                <a:effectLst/>
                <a:latin typeface="+mn-lt"/>
                <a:ea typeface="+mn-ea"/>
                <a:cs typeface="+mn-cs"/>
              </a:rPr>
              <a:t>Manzione</a:t>
            </a:r>
            <a:r>
              <a:rPr lang="en-US" sz="1200" kern="1200">
                <a:solidFill>
                  <a:schemeClr val="tx1"/>
                </a:solidFill>
                <a:effectLst/>
                <a:latin typeface="+mn-lt"/>
                <a:ea typeface="+mn-ea"/>
                <a:cs typeface="+mn-cs"/>
              </a:rPr>
              <a:t>, Ph.D., LPC, Analyst</a:t>
            </a:r>
          </a:p>
          <a:p>
            <a:endParaRPr lang="en-US" dirty="0"/>
          </a:p>
        </p:txBody>
      </p:sp>
      <p:sp>
        <p:nvSpPr>
          <p:cNvPr id="4" name="Slide Number Placeholder 3"/>
          <p:cNvSpPr>
            <a:spLocks noGrp="1"/>
          </p:cNvSpPr>
          <p:nvPr>
            <p:ph type="sldNum" sz="quarter" idx="5"/>
          </p:nvPr>
        </p:nvSpPr>
        <p:spPr/>
        <p:txBody>
          <a:bodyPr/>
          <a:lstStyle/>
          <a:p>
            <a:fld id="{BE29F39E-ED9F-4DC1-A6C3-BD077866213F}" type="slidenum">
              <a:rPr lang="en-US" smtClean="0"/>
              <a:t>7</a:t>
            </a:fld>
            <a:endParaRPr lang="en-US"/>
          </a:p>
        </p:txBody>
      </p:sp>
    </p:spTree>
    <p:extLst>
      <p:ext uri="{BB962C8B-B14F-4D97-AF65-F5344CB8AC3E}">
        <p14:creationId xmlns:p14="http://schemas.microsoft.com/office/powerpoint/2010/main" val="223481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A3AE-1A50-3148-88F4-A9FD3B8D12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0CF62-85CF-9E40-9C1C-08CEC9C11D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C201AD-7E96-334C-9C0B-817B7AA72C04}"/>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5" name="Footer Placeholder 4">
            <a:extLst>
              <a:ext uri="{FF2B5EF4-FFF2-40B4-BE49-F238E27FC236}">
                <a16:creationId xmlns:a16="http://schemas.microsoft.com/office/drawing/2014/main" id="{F058B371-41BB-134B-AAD8-FC184FE96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97E2D-7ED3-E24C-9B79-5E1DF7BF0FEB}"/>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2219418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6314-F1C5-1D49-8A14-109EF02FE0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4F1758-519F-E740-9692-D42034E777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49C98-60E4-F441-8FBF-C2516260E7D8}"/>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5" name="Footer Placeholder 4">
            <a:extLst>
              <a:ext uri="{FF2B5EF4-FFF2-40B4-BE49-F238E27FC236}">
                <a16:creationId xmlns:a16="http://schemas.microsoft.com/office/drawing/2014/main" id="{B473D4A6-7414-424E-8D6D-E02050AC7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DE383-4D31-D346-A70E-3FB98BB67BAB}"/>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3805728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3F093B-1F02-C243-A869-D97997FDC0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F02F7B-5CA9-8842-A743-6926E45C5C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10A9A-3B28-994E-A7CD-50A4E5D15CFC}"/>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5" name="Footer Placeholder 4">
            <a:extLst>
              <a:ext uri="{FF2B5EF4-FFF2-40B4-BE49-F238E27FC236}">
                <a16:creationId xmlns:a16="http://schemas.microsoft.com/office/drawing/2014/main" id="{D89A8D4D-16FD-744C-BFA1-D1EBF0782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3EDCA-610C-4049-83CE-2DF2BB3EF2A3}"/>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27085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9DF1-148B-014A-AE91-64CABC9A39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1BF46-7B87-464F-86B3-23075229E2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5D5E1-B4AF-2344-AAFB-B27F265C344D}"/>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5" name="Footer Placeholder 4">
            <a:extLst>
              <a:ext uri="{FF2B5EF4-FFF2-40B4-BE49-F238E27FC236}">
                <a16:creationId xmlns:a16="http://schemas.microsoft.com/office/drawing/2014/main" id="{1B2482B3-8376-454E-AA17-3B9579B47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DA5C2-5ACB-FB4E-9F95-4E641C32E455}"/>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9210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C845-0A36-D340-B6D9-11C3E7AE1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0F338-7228-734B-B1B8-94732877EE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A487E-843D-7B4D-A4B8-61D8D9777C3F}"/>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5" name="Footer Placeholder 4">
            <a:extLst>
              <a:ext uri="{FF2B5EF4-FFF2-40B4-BE49-F238E27FC236}">
                <a16:creationId xmlns:a16="http://schemas.microsoft.com/office/drawing/2014/main" id="{37F5052A-5781-5E48-93E3-6EFFEE825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DBA2D-615A-E945-A525-46FDBE2694C3}"/>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213277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194F-46FB-B344-B7D2-7DE4F4B63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9A4F7-4FD2-3A49-9B40-CDB796A89D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70B5C5-561D-884D-B3A7-48D786B399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E3251-E7BD-C446-AA5A-5D96412A927F}"/>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6" name="Footer Placeholder 5">
            <a:extLst>
              <a:ext uri="{FF2B5EF4-FFF2-40B4-BE49-F238E27FC236}">
                <a16:creationId xmlns:a16="http://schemas.microsoft.com/office/drawing/2014/main" id="{90B14B6D-21CE-1645-BDA9-6FDD0EB9F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3C7893-42F9-9840-BFC5-83F4A581E035}"/>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3300296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05565-71C2-B448-976B-B7038FA238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E6C84F-900A-4E49-B6E4-DB2BBEAFBF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898201-0FA3-5649-804A-7E432D2B78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848123-BD9C-914A-AAED-10E1C115CF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356D39-3E1D-A14E-B4CA-4EB2F396F0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B4DD93-4700-6245-A53A-F8ABCB12C861}"/>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8" name="Footer Placeholder 7">
            <a:extLst>
              <a:ext uri="{FF2B5EF4-FFF2-40B4-BE49-F238E27FC236}">
                <a16:creationId xmlns:a16="http://schemas.microsoft.com/office/drawing/2014/main" id="{EBADF9EB-74B5-934A-BC6A-85150A780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2D2F87-B008-F046-A335-CA4446EFF381}"/>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409674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0B7A-8494-A146-A8C6-F374A6F398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2770-4E03-ED4E-BF9F-AAAF5C721F17}"/>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4" name="Footer Placeholder 3">
            <a:extLst>
              <a:ext uri="{FF2B5EF4-FFF2-40B4-BE49-F238E27FC236}">
                <a16:creationId xmlns:a16="http://schemas.microsoft.com/office/drawing/2014/main" id="{F3017E96-1353-7C4C-B5C3-78833A15D4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DF863-0137-6846-A939-E11B8AAA045A}"/>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165890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AA4D1-DD09-0143-8FAE-B8D4F9F1AB36}"/>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3" name="Footer Placeholder 2">
            <a:extLst>
              <a:ext uri="{FF2B5EF4-FFF2-40B4-BE49-F238E27FC236}">
                <a16:creationId xmlns:a16="http://schemas.microsoft.com/office/drawing/2014/main" id="{50485DB6-B53F-1E4B-B99D-E9EA1837E4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FD85F3-F3BF-804F-B866-35FAFF383F41}"/>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126623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30E9-B96D-0F4C-8B59-2C38167DD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D4D42D-855D-304E-BC56-941116068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2A3CDD-3677-C142-A16C-DBD6DF196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A93B6-FCD0-2A4C-8B38-F83CF3849953}"/>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6" name="Footer Placeholder 5">
            <a:extLst>
              <a:ext uri="{FF2B5EF4-FFF2-40B4-BE49-F238E27FC236}">
                <a16:creationId xmlns:a16="http://schemas.microsoft.com/office/drawing/2014/main" id="{5D3B7FBB-E93E-AD48-B41F-F030D0B41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A09D25-9172-1046-803B-61B687E00108}"/>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376548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A919-F6AF-414F-969E-2685C40D2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F8FA71-22FF-F34D-BA78-0EF1B7790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4E4FD2-B5AB-C941-A776-3EA05F194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4C480A-0C5A-D14C-98D0-8570D4FBF479}"/>
              </a:ext>
            </a:extLst>
          </p:cNvPr>
          <p:cNvSpPr>
            <a:spLocks noGrp="1"/>
          </p:cNvSpPr>
          <p:nvPr>
            <p:ph type="dt" sz="half" idx="10"/>
          </p:nvPr>
        </p:nvSpPr>
        <p:spPr/>
        <p:txBody>
          <a:bodyPr/>
          <a:lstStyle/>
          <a:p>
            <a:fld id="{DAA930D2-48BD-7D49-B535-1F74737F670B}" type="datetimeFigureOut">
              <a:rPr lang="en-US" smtClean="0"/>
              <a:t>10/8/18</a:t>
            </a:fld>
            <a:endParaRPr lang="en-US"/>
          </a:p>
        </p:txBody>
      </p:sp>
      <p:sp>
        <p:nvSpPr>
          <p:cNvPr id="6" name="Footer Placeholder 5">
            <a:extLst>
              <a:ext uri="{FF2B5EF4-FFF2-40B4-BE49-F238E27FC236}">
                <a16:creationId xmlns:a16="http://schemas.microsoft.com/office/drawing/2014/main" id="{52687667-EF95-8B4B-94F6-17ADF724D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CE5B3-B8AF-0140-BE7F-0AA4FC99F471}"/>
              </a:ext>
            </a:extLst>
          </p:cNvPr>
          <p:cNvSpPr>
            <a:spLocks noGrp="1"/>
          </p:cNvSpPr>
          <p:nvPr>
            <p:ph type="sldNum" sz="quarter" idx="12"/>
          </p:nvPr>
        </p:nvSpPr>
        <p:spPr/>
        <p:txBody>
          <a:bodyPr/>
          <a:lstStyle/>
          <a:p>
            <a:fld id="{0C98D55C-8531-394A-BC2A-C52ACFEA794B}" type="slidenum">
              <a:rPr lang="en-US" smtClean="0"/>
              <a:t>‹#›</a:t>
            </a:fld>
            <a:endParaRPr lang="en-US"/>
          </a:p>
        </p:txBody>
      </p:sp>
    </p:spTree>
    <p:extLst>
      <p:ext uri="{BB962C8B-B14F-4D97-AF65-F5344CB8AC3E}">
        <p14:creationId xmlns:p14="http://schemas.microsoft.com/office/powerpoint/2010/main" val="3679661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0CF27D-49F8-4541-BEB5-A5BC302D0E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7BB366-4517-A446-82C3-6941620A9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FFDC2-8D29-3349-AEA7-FA10986E0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930D2-48BD-7D49-B535-1F74737F670B}" type="datetimeFigureOut">
              <a:rPr lang="en-US" smtClean="0"/>
              <a:t>10/8/18</a:t>
            </a:fld>
            <a:endParaRPr lang="en-US"/>
          </a:p>
        </p:txBody>
      </p:sp>
      <p:sp>
        <p:nvSpPr>
          <p:cNvPr id="5" name="Footer Placeholder 4">
            <a:extLst>
              <a:ext uri="{FF2B5EF4-FFF2-40B4-BE49-F238E27FC236}">
                <a16:creationId xmlns:a16="http://schemas.microsoft.com/office/drawing/2014/main" id="{6499E70A-C721-584A-BB12-6BB50FD9E2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454CAE-7ACB-3641-A411-B960C13CD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8D55C-8531-394A-BC2A-C52ACFEA794B}" type="slidenum">
              <a:rPr lang="en-US" smtClean="0"/>
              <a:t>‹#›</a:t>
            </a:fld>
            <a:endParaRPr lang="en-US"/>
          </a:p>
        </p:txBody>
      </p:sp>
    </p:spTree>
    <p:extLst>
      <p:ext uri="{BB962C8B-B14F-4D97-AF65-F5344CB8AC3E}">
        <p14:creationId xmlns:p14="http://schemas.microsoft.com/office/powerpoint/2010/main" val="884139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0BE5F-C92E-2747-81FC-B68CB3BAAEE1}"/>
              </a:ext>
            </a:extLst>
          </p:cNvPr>
          <p:cNvPicPr>
            <a:picLocks noChangeAspect="1"/>
          </p:cNvPicPr>
          <p:nvPr/>
        </p:nvPicPr>
        <p:blipFill>
          <a:blip r:embed="rId2">
            <a:alphaModFix/>
          </a:blip>
          <a:stretch>
            <a:fillRect/>
          </a:stretch>
        </p:blipFill>
        <p:spPr>
          <a:xfrm>
            <a:off x="-2096299" y="0"/>
            <a:ext cx="14348284" cy="8212668"/>
          </a:xfrm>
          <a:prstGeom prst="rect">
            <a:avLst/>
          </a:prstGeom>
        </p:spPr>
      </p:pic>
      <p:sp>
        <p:nvSpPr>
          <p:cNvPr id="2" name="Title 1">
            <a:extLst>
              <a:ext uri="{FF2B5EF4-FFF2-40B4-BE49-F238E27FC236}">
                <a16:creationId xmlns:a16="http://schemas.microsoft.com/office/drawing/2014/main" id="{D64C7712-FFDB-CF46-80C9-92E6DE99E0B6}"/>
              </a:ext>
            </a:extLst>
          </p:cNvPr>
          <p:cNvSpPr>
            <a:spLocks noGrp="1"/>
          </p:cNvSpPr>
          <p:nvPr>
            <p:ph type="ctrTitle"/>
          </p:nvPr>
        </p:nvSpPr>
        <p:spPr>
          <a:xfrm>
            <a:off x="4529666" y="1900307"/>
            <a:ext cx="6595533" cy="1291625"/>
          </a:xfrm>
        </p:spPr>
        <p:txBody>
          <a:bodyPr>
            <a:normAutofit fontScale="90000"/>
          </a:bodyPr>
          <a:lstStyle/>
          <a:p>
            <a:r>
              <a:rPr lang="en-US" dirty="0">
                <a:solidFill>
                  <a:schemeClr val="bg1"/>
                </a:solidFill>
                <a:latin typeface="ITC Avant Garde Gothic MM 455 R" pitchFamily="2" charset="0"/>
              </a:rPr>
              <a:t>The Efficacy of the Equine Gestalt Coaching Method</a:t>
            </a:r>
          </a:p>
        </p:txBody>
      </p:sp>
      <p:pic>
        <p:nvPicPr>
          <p:cNvPr id="10" name="Picture 9">
            <a:extLst>
              <a:ext uri="{FF2B5EF4-FFF2-40B4-BE49-F238E27FC236}">
                <a16:creationId xmlns:a16="http://schemas.microsoft.com/office/drawing/2014/main" id="{162882A2-DD02-6840-8D08-9E883FB97F31}"/>
              </a:ext>
            </a:extLst>
          </p:cNvPr>
          <p:cNvPicPr>
            <a:picLocks noChangeAspect="1"/>
          </p:cNvPicPr>
          <p:nvPr/>
        </p:nvPicPr>
        <p:blipFill>
          <a:blip r:embed="rId3"/>
          <a:stretch>
            <a:fillRect/>
          </a:stretch>
        </p:blipFill>
        <p:spPr>
          <a:xfrm>
            <a:off x="-359834" y="5183717"/>
            <a:ext cx="3175000" cy="1333500"/>
          </a:xfrm>
          <a:prstGeom prst="rect">
            <a:avLst/>
          </a:prstGeom>
        </p:spPr>
      </p:pic>
    </p:spTree>
    <p:extLst>
      <p:ext uri="{BB962C8B-B14F-4D97-AF65-F5344CB8AC3E}">
        <p14:creationId xmlns:p14="http://schemas.microsoft.com/office/powerpoint/2010/main" val="180738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78595A-3523-A943-BDF0-E363845041A9}"/>
              </a:ext>
            </a:extLst>
          </p:cNvPr>
          <p:cNvPicPr>
            <a:picLocks noChangeAspect="1"/>
          </p:cNvPicPr>
          <p:nvPr/>
        </p:nvPicPr>
        <p:blipFill>
          <a:blip r:embed="rId3"/>
          <a:stretch>
            <a:fillRect/>
          </a:stretch>
        </p:blipFill>
        <p:spPr>
          <a:xfrm>
            <a:off x="3179642" y="0"/>
            <a:ext cx="10763528" cy="6858000"/>
          </a:xfrm>
          <a:prstGeom prst="rect">
            <a:avLst/>
          </a:prstGeom>
        </p:spPr>
      </p:pic>
      <p:sp>
        <p:nvSpPr>
          <p:cNvPr id="2" name="Title 1">
            <a:extLst>
              <a:ext uri="{FF2B5EF4-FFF2-40B4-BE49-F238E27FC236}">
                <a16:creationId xmlns:a16="http://schemas.microsoft.com/office/drawing/2014/main" id="{51488D2E-E88C-F347-BAD0-F1CCF7041E4F}"/>
              </a:ext>
            </a:extLst>
          </p:cNvPr>
          <p:cNvSpPr>
            <a:spLocks noGrp="1"/>
          </p:cNvSpPr>
          <p:nvPr>
            <p:ph type="title"/>
          </p:nvPr>
        </p:nvSpPr>
        <p:spPr>
          <a:xfrm>
            <a:off x="980452" y="2534724"/>
            <a:ext cx="4830038" cy="2627585"/>
          </a:xfrm>
        </p:spPr>
        <p:txBody>
          <a:bodyPr>
            <a:normAutofit/>
          </a:bodyPr>
          <a:lstStyle/>
          <a:p>
            <a:r>
              <a:rPr lang="en-US" dirty="0">
                <a:latin typeface="ITC Avant Garde Gothic Book" pitchFamily="2" charset="0"/>
              </a:rPr>
              <a:t>How &amp; why </a:t>
            </a:r>
            <a:br>
              <a:rPr lang="en-US" dirty="0">
                <a:latin typeface="ITC Avant Garde Gothic Book" pitchFamily="2" charset="0"/>
              </a:rPr>
            </a:br>
            <a:r>
              <a:rPr lang="en-US" dirty="0">
                <a:latin typeface="ITC Avant Garde Gothic Book" pitchFamily="2" charset="0"/>
              </a:rPr>
              <a:t>a horse</a:t>
            </a:r>
            <a:br>
              <a:rPr lang="en-US" dirty="0">
                <a:latin typeface="ITC Avant Garde Gothic Book" pitchFamily="2" charset="0"/>
              </a:rPr>
            </a:br>
            <a:r>
              <a:rPr lang="en-US" dirty="0">
                <a:latin typeface="ITC Avant Garde Gothic Book" pitchFamily="2" charset="0"/>
              </a:rPr>
              <a:t>coaching</a:t>
            </a:r>
            <a:br>
              <a:rPr lang="en-US" dirty="0">
                <a:latin typeface="ITC Avant Garde Gothic Book" pitchFamily="2" charset="0"/>
              </a:rPr>
            </a:br>
            <a:r>
              <a:rPr lang="en-US" dirty="0">
                <a:latin typeface="ITC Avant Garde Gothic Book" pitchFamily="2" charset="0"/>
              </a:rPr>
              <a:t>session works …</a:t>
            </a:r>
          </a:p>
        </p:txBody>
      </p:sp>
    </p:spTree>
    <p:extLst>
      <p:ext uri="{BB962C8B-B14F-4D97-AF65-F5344CB8AC3E}">
        <p14:creationId xmlns:p14="http://schemas.microsoft.com/office/powerpoint/2010/main" val="56616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DD6BE3-1DCC-E741-8F93-721729B1575B}"/>
              </a:ext>
            </a:extLst>
          </p:cNvPr>
          <p:cNvSpPr>
            <a:spLocks noGrp="1"/>
          </p:cNvSpPr>
          <p:nvPr>
            <p:ph type="title"/>
          </p:nvPr>
        </p:nvSpPr>
        <p:spPr>
          <a:xfrm>
            <a:off x="826626" y="515596"/>
            <a:ext cx="10515600" cy="1325563"/>
          </a:xfrm>
        </p:spPr>
        <p:txBody>
          <a:bodyPr/>
          <a:lstStyle/>
          <a:p>
            <a:r>
              <a:rPr lang="en-US" dirty="0">
                <a:latin typeface="ITC Avant Garde Gothic Book" pitchFamily="2" charset="0"/>
              </a:rPr>
              <a:t>The </a:t>
            </a:r>
            <a:r>
              <a:rPr lang="en-US" dirty="0" err="1">
                <a:latin typeface="ITC Avant Garde Gothic Book" pitchFamily="2" charset="0"/>
              </a:rPr>
              <a:t>EGCMethod</a:t>
            </a:r>
            <a:r>
              <a:rPr lang="en-US" dirty="0">
                <a:latin typeface="ITC Avant Garde Gothic Book" pitchFamily="2" charset="0"/>
              </a:rPr>
              <a:t> Coach works in partnership with a Horse Coach </a:t>
            </a:r>
          </a:p>
        </p:txBody>
      </p:sp>
      <p:sp>
        <p:nvSpPr>
          <p:cNvPr id="4" name="Content Placeholder 3">
            <a:extLst>
              <a:ext uri="{FF2B5EF4-FFF2-40B4-BE49-F238E27FC236}">
                <a16:creationId xmlns:a16="http://schemas.microsoft.com/office/drawing/2014/main" id="{664BE53D-3DEF-B840-9287-B26059EC2280}"/>
              </a:ext>
            </a:extLst>
          </p:cNvPr>
          <p:cNvSpPr>
            <a:spLocks noGrp="1"/>
          </p:cNvSpPr>
          <p:nvPr>
            <p:ph idx="1"/>
          </p:nvPr>
        </p:nvSpPr>
        <p:spPr>
          <a:xfrm>
            <a:off x="2589212" y="2272589"/>
            <a:ext cx="8915400" cy="3777622"/>
          </a:xfrm>
        </p:spPr>
        <p:txBody>
          <a:bodyPr>
            <a:normAutofit/>
          </a:bodyPr>
          <a:lstStyle/>
          <a:p>
            <a:r>
              <a:rPr lang="en-US" sz="2000" dirty="0" err="1">
                <a:latin typeface="ITC Avant Garde Gothic Book" pitchFamily="2" charset="0"/>
              </a:rPr>
              <a:t>EGCMethod</a:t>
            </a:r>
            <a:r>
              <a:rPr lang="en-US" sz="2000" dirty="0">
                <a:latin typeface="ITC Avant Garde Gothic Book" pitchFamily="2" charset="0"/>
              </a:rPr>
              <a:t> sessions are freeform with human and equine both guiding the client toward resolution.</a:t>
            </a:r>
          </a:p>
          <a:p>
            <a:r>
              <a:rPr lang="en-US" sz="2000" dirty="0">
                <a:latin typeface="ITC Avant Garde Gothic Book" pitchFamily="2" charset="0"/>
              </a:rPr>
              <a:t>Equines are almost always at liberty and free to chose their interaction with the client. </a:t>
            </a:r>
          </a:p>
          <a:p>
            <a:r>
              <a:rPr lang="en-US" sz="2000" dirty="0">
                <a:latin typeface="ITC Avant Garde Gothic Book" pitchFamily="2" charset="0"/>
              </a:rPr>
              <a:t>The equine’s contributions to the session are appreciated and encouraged but in no way forced or coerced.</a:t>
            </a:r>
          </a:p>
          <a:p>
            <a:r>
              <a:rPr lang="en-US" sz="2000" dirty="0">
                <a:latin typeface="ITC Avant Garde Gothic Book" pitchFamily="2" charset="0"/>
              </a:rPr>
              <a:t>The Gestalt methodology allows for experiential exploration of the client’s needs in the moment. </a:t>
            </a:r>
          </a:p>
          <a:p>
            <a:r>
              <a:rPr lang="en-US" sz="2000" dirty="0">
                <a:latin typeface="ITC Avant Garde Gothic Book" pitchFamily="2" charset="0"/>
              </a:rPr>
              <a:t>The </a:t>
            </a:r>
            <a:r>
              <a:rPr lang="en-US" sz="2000" dirty="0" err="1">
                <a:latin typeface="ITC Avant Garde Gothic Book" pitchFamily="2" charset="0"/>
              </a:rPr>
              <a:t>EGCMethod</a:t>
            </a:r>
            <a:r>
              <a:rPr lang="en-US" sz="2000" dirty="0">
                <a:latin typeface="ITC Avant Garde Gothic Book" pitchFamily="2" charset="0"/>
              </a:rPr>
              <a:t> Coach is highly trained to handle any situation that might arise in the client. </a:t>
            </a:r>
          </a:p>
          <a:p>
            <a:endParaRPr lang="en-US" sz="2000" dirty="0">
              <a:latin typeface="ITC Avant Garde Gothic Book" pitchFamily="2" charset="0"/>
            </a:endParaRPr>
          </a:p>
        </p:txBody>
      </p:sp>
    </p:spTree>
    <p:extLst>
      <p:ext uri="{BB962C8B-B14F-4D97-AF65-F5344CB8AC3E}">
        <p14:creationId xmlns:p14="http://schemas.microsoft.com/office/powerpoint/2010/main" val="1925265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F8B32-E8CF-E349-9460-8CF1BC1F4A7B}"/>
              </a:ext>
            </a:extLst>
          </p:cNvPr>
          <p:cNvPicPr>
            <a:picLocks noChangeAspect="1"/>
          </p:cNvPicPr>
          <p:nvPr/>
        </p:nvPicPr>
        <p:blipFill>
          <a:blip r:embed="rId2"/>
          <a:stretch>
            <a:fillRect/>
          </a:stretch>
        </p:blipFill>
        <p:spPr>
          <a:xfrm>
            <a:off x="0" y="-622301"/>
            <a:ext cx="12707596" cy="8445257"/>
          </a:xfrm>
          <a:prstGeom prst="rect">
            <a:avLst/>
          </a:prstGeom>
        </p:spPr>
      </p:pic>
    </p:spTree>
    <p:extLst>
      <p:ext uri="{BB962C8B-B14F-4D97-AF65-F5344CB8AC3E}">
        <p14:creationId xmlns:p14="http://schemas.microsoft.com/office/powerpoint/2010/main" val="1889552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DD6BE3-1DCC-E741-8F93-721729B1575B}"/>
              </a:ext>
            </a:extLst>
          </p:cNvPr>
          <p:cNvSpPr>
            <a:spLocks noGrp="1"/>
          </p:cNvSpPr>
          <p:nvPr>
            <p:ph type="title"/>
          </p:nvPr>
        </p:nvSpPr>
        <p:spPr/>
        <p:txBody>
          <a:bodyPr/>
          <a:lstStyle/>
          <a:p>
            <a:r>
              <a:rPr lang="en-US" dirty="0">
                <a:latin typeface="ITC Avant Garde Gothic Book" pitchFamily="2" charset="0"/>
              </a:rPr>
              <a:t>Two Decades of Applied Practice in Partnership with Horses</a:t>
            </a:r>
          </a:p>
        </p:txBody>
      </p:sp>
      <p:sp>
        <p:nvSpPr>
          <p:cNvPr id="4" name="Content Placeholder 3">
            <a:extLst>
              <a:ext uri="{FF2B5EF4-FFF2-40B4-BE49-F238E27FC236}">
                <a16:creationId xmlns:a16="http://schemas.microsoft.com/office/drawing/2014/main" id="{664BE53D-3DEF-B840-9287-B26059EC2280}"/>
              </a:ext>
            </a:extLst>
          </p:cNvPr>
          <p:cNvSpPr>
            <a:spLocks noGrp="1"/>
          </p:cNvSpPr>
          <p:nvPr>
            <p:ph idx="1"/>
          </p:nvPr>
        </p:nvSpPr>
        <p:spPr>
          <a:xfrm>
            <a:off x="2589212" y="2134708"/>
            <a:ext cx="8915400" cy="3777622"/>
          </a:xfrm>
        </p:spPr>
        <p:txBody>
          <a:bodyPr>
            <a:noAutofit/>
          </a:bodyPr>
          <a:lstStyle/>
          <a:p>
            <a:r>
              <a:rPr lang="en-US" sz="2000" dirty="0">
                <a:latin typeface="ITC Avant Garde Gothic Book" pitchFamily="2" charset="0"/>
              </a:rPr>
              <a:t>Developed by Horse/Human Healing Movement leader Melisa Pearce who successfully used the method in her own private practice.</a:t>
            </a:r>
          </a:p>
          <a:p>
            <a:r>
              <a:rPr lang="en-US" sz="2000" dirty="0">
                <a:latin typeface="ITC Avant Garde Gothic Book" pitchFamily="2" charset="0"/>
              </a:rPr>
              <a:t>The Touched by a Horse Equine Gestalt Coaching Method Certification Program was developed in 2008.</a:t>
            </a:r>
          </a:p>
          <a:p>
            <a:r>
              <a:rPr lang="en-US" sz="2000" dirty="0">
                <a:latin typeface="ITC Avant Garde Gothic Book" pitchFamily="2" charset="0"/>
              </a:rPr>
              <a:t>There are over 150 </a:t>
            </a:r>
            <a:r>
              <a:rPr lang="en-US" sz="2000" dirty="0" err="1">
                <a:latin typeface="ITC Avant Garde Gothic Book" pitchFamily="2" charset="0"/>
              </a:rPr>
              <a:t>EGCMethod</a:t>
            </a:r>
            <a:r>
              <a:rPr lang="en-US" sz="2000" dirty="0">
                <a:latin typeface="ITC Avant Garde Gothic Book" pitchFamily="2" charset="0"/>
              </a:rPr>
              <a:t> Certified Practitioners in the USA, Canada and other international locations.</a:t>
            </a:r>
          </a:p>
          <a:p>
            <a:r>
              <a:rPr lang="en-US" sz="2000" dirty="0">
                <a:latin typeface="ITC Avant Garde Gothic Book" pitchFamily="2" charset="0"/>
              </a:rPr>
              <a:t>The program is a two-year curriculum taught through </a:t>
            </a:r>
            <a:r>
              <a:rPr lang="en-US" sz="2000" dirty="0" err="1">
                <a:latin typeface="ITC Avant Garde Gothic Book" pitchFamily="2" charset="0"/>
              </a:rPr>
              <a:t>teleclasses</a:t>
            </a:r>
            <a:r>
              <a:rPr lang="en-US" sz="2000" dirty="0">
                <a:latin typeface="ITC Avant Garde Gothic Book" pitchFamily="2" charset="0"/>
              </a:rPr>
              <a:t>, online programs, and 8 hands-on intensive CORE trainings plus business development training.</a:t>
            </a:r>
          </a:p>
          <a:p>
            <a:r>
              <a:rPr lang="en-US" sz="2000" dirty="0">
                <a:latin typeface="ITC Avant Garde Gothic Book" pitchFamily="2" charset="0"/>
              </a:rPr>
              <a:t>Practitioners are supported through the Equine Gestalt Coaching Association and on-going education requirements to maintain their certification.</a:t>
            </a:r>
          </a:p>
          <a:p>
            <a:endParaRPr lang="en-US" sz="2000" dirty="0">
              <a:latin typeface="ITC Avant Garde Gothic Book" pitchFamily="2" charset="0"/>
            </a:endParaRPr>
          </a:p>
        </p:txBody>
      </p:sp>
    </p:spTree>
    <p:extLst>
      <p:ext uri="{BB962C8B-B14F-4D97-AF65-F5344CB8AC3E}">
        <p14:creationId xmlns:p14="http://schemas.microsoft.com/office/powerpoint/2010/main" val="22665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1106D-88F5-7A4C-845E-3F447D463F09}"/>
              </a:ext>
            </a:extLst>
          </p:cNvPr>
          <p:cNvPicPr>
            <a:picLocks noChangeAspect="1"/>
          </p:cNvPicPr>
          <p:nvPr/>
        </p:nvPicPr>
        <p:blipFill rotWithShape="1">
          <a:blip r:embed="rId2"/>
          <a:srcRect t="8242" r="438" b="7804"/>
          <a:stretch/>
        </p:blipFill>
        <p:spPr>
          <a:xfrm>
            <a:off x="0" y="0"/>
            <a:ext cx="12192000" cy="6858000"/>
          </a:xfrm>
          <a:prstGeom prst="rect">
            <a:avLst/>
          </a:prstGeom>
        </p:spPr>
      </p:pic>
    </p:spTree>
    <p:extLst>
      <p:ext uri="{BB962C8B-B14F-4D97-AF65-F5344CB8AC3E}">
        <p14:creationId xmlns:p14="http://schemas.microsoft.com/office/powerpoint/2010/main" val="18401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C4350E-692C-5E4C-95E1-34F68D48F8D0}"/>
              </a:ext>
            </a:extLst>
          </p:cNvPr>
          <p:cNvPicPr>
            <a:picLocks noChangeAspect="1"/>
          </p:cNvPicPr>
          <p:nvPr/>
        </p:nvPicPr>
        <p:blipFill>
          <a:blip r:embed="rId3"/>
          <a:stretch>
            <a:fillRect/>
          </a:stretch>
        </p:blipFill>
        <p:spPr>
          <a:xfrm>
            <a:off x="1362573" y="-74102"/>
            <a:ext cx="9413458" cy="6421406"/>
          </a:xfrm>
          <a:prstGeom prst="rect">
            <a:avLst/>
          </a:prstGeom>
        </p:spPr>
      </p:pic>
      <p:sp>
        <p:nvSpPr>
          <p:cNvPr id="2" name="TextBox 1">
            <a:extLst>
              <a:ext uri="{FF2B5EF4-FFF2-40B4-BE49-F238E27FC236}">
                <a16:creationId xmlns:a16="http://schemas.microsoft.com/office/drawing/2014/main" id="{25DD180F-335E-7343-BA88-4A8698AEA73A}"/>
              </a:ext>
            </a:extLst>
          </p:cNvPr>
          <p:cNvSpPr txBox="1"/>
          <p:nvPr/>
        </p:nvSpPr>
        <p:spPr>
          <a:xfrm>
            <a:off x="1250066" y="6070834"/>
            <a:ext cx="10251653" cy="923330"/>
          </a:xfrm>
          <a:prstGeom prst="rect">
            <a:avLst/>
          </a:prstGeom>
          <a:noFill/>
        </p:spPr>
        <p:txBody>
          <a:bodyPr wrap="none" rtlCol="0">
            <a:spAutoFit/>
          </a:bodyPr>
          <a:lstStyle/>
          <a:p>
            <a:pPr algn="ctr"/>
            <a:r>
              <a:rPr lang="en-US" dirty="0"/>
              <a:t>Study is in process through 1/1/2019. Conducted by: Jaclyn S. </a:t>
            </a:r>
            <a:r>
              <a:rPr lang="en-US" dirty="0" err="1"/>
              <a:t>Manzione</a:t>
            </a:r>
            <a:r>
              <a:rPr lang="en-US" dirty="0"/>
              <a:t>, M.S., EGCM Certified Practitioner, </a:t>
            </a:r>
          </a:p>
          <a:p>
            <a:pPr algn="ctr"/>
            <a:r>
              <a:rPr lang="en-US" dirty="0"/>
              <a:t>Lead Analyst  G. Thomas </a:t>
            </a:r>
            <a:r>
              <a:rPr lang="en-US" dirty="0" err="1"/>
              <a:t>Manzione</a:t>
            </a:r>
            <a:r>
              <a:rPr lang="en-US" dirty="0"/>
              <a:t>, Ph.D., LPC, Analyst</a:t>
            </a:r>
          </a:p>
          <a:p>
            <a:pPr algn="ctr"/>
            <a:r>
              <a:rPr lang="en-US" dirty="0"/>
              <a:t>t</a:t>
            </a:r>
          </a:p>
        </p:txBody>
      </p:sp>
    </p:spTree>
    <p:extLst>
      <p:ext uri="{BB962C8B-B14F-4D97-AF65-F5344CB8AC3E}">
        <p14:creationId xmlns:p14="http://schemas.microsoft.com/office/powerpoint/2010/main" val="2218608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723</Words>
  <Application>Microsoft Macintosh PowerPoint</Application>
  <PresentationFormat>Widescreen</PresentationFormat>
  <Paragraphs>38</Paragraphs>
  <Slides>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ITC Avant Garde Gothic Book</vt:lpstr>
      <vt:lpstr>ITC Avant Garde Gothic MM 455 R</vt:lpstr>
      <vt:lpstr>Office Theme</vt:lpstr>
      <vt:lpstr>The Efficacy of the Equine Gestalt Coaching Method</vt:lpstr>
      <vt:lpstr>How &amp; why  a horse coaching session works …</vt:lpstr>
      <vt:lpstr>The EGCMethod Coach works in partnership with a Horse Coach </vt:lpstr>
      <vt:lpstr>PowerPoint Presentation</vt:lpstr>
      <vt:lpstr>Two Decades of Applied Practice in Partnership with Horses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Efficacy of the Equine Gestalt Coaching Method</dc:title>
  <dc:creator>KIM Beer</dc:creator>
  <cp:lastModifiedBy>KIM Beer</cp:lastModifiedBy>
  <cp:revision>3</cp:revision>
  <dcterms:created xsi:type="dcterms:W3CDTF">2018-10-08T19:29:27Z</dcterms:created>
  <dcterms:modified xsi:type="dcterms:W3CDTF">2018-10-08T19:58:15Z</dcterms:modified>
</cp:coreProperties>
</file>